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257" r:id="rId5"/>
    <p:sldId id="272" r:id="rId6"/>
    <p:sldId id="268" r:id="rId7"/>
    <p:sldId id="280" r:id="rId8"/>
    <p:sldId id="262" r:id="rId9"/>
    <p:sldId id="274" r:id="rId10"/>
    <p:sldId id="277" r:id="rId11"/>
    <p:sldId id="278" r:id="rId12"/>
    <p:sldId id="279" r:id="rId13"/>
    <p:sldId id="275" r:id="rId14"/>
    <p:sldId id="276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63" r:id="rId23"/>
    <p:sldId id="288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1695" autoAdjust="0"/>
  </p:normalViewPr>
  <p:slideViewPr>
    <p:cSldViewPr>
      <p:cViewPr varScale="1">
        <p:scale>
          <a:sx n="108" d="100"/>
          <a:sy n="108" d="100"/>
        </p:scale>
        <p:origin x="654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10/08/2021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231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151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65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8989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217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1555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237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2930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5353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1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1045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6791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9923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8350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2650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6472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5170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404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7766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5858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649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454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3921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9566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46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222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7486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2393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3011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0759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330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04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398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4929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986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296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Modifiez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10/08/2021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uko.tal@gmail.com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emozoo.org/productions/289094/" TargetMode="External"/><Relationship Id="rId5" Type="http://schemas.openxmlformats.org/officeDocument/2006/relationships/hyperlink" Target="https://www.pouet.net/prod.php?which=87771" TargetMode="External"/><Relationship Id="rId4" Type="http://schemas.openxmlformats.org/officeDocument/2006/relationships/hyperlink" Target="https://github.com/Uko-TAL/TheStarWarsDem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Disposition de titre</a:t>
            </a:r>
            <a:endParaRPr lang="en-GB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 smtClean="0"/>
              <a:t>Sous-titre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50"/>
          <a:stretch/>
        </p:blipFill>
        <p:spPr>
          <a:xfrm>
            <a:off x="1197868" y="188641"/>
            <a:ext cx="6120680" cy="36004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b="1930"/>
          <a:stretch/>
        </p:blipFill>
        <p:spPr>
          <a:xfrm>
            <a:off x="10991939" y="5517232"/>
            <a:ext cx="1079137" cy="12390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20" y="562521"/>
            <a:ext cx="3530352" cy="234225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430116" y="4755758"/>
            <a:ext cx="6339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Star Jedi Rounded" panose="040B0000000000000000" pitchFamily="82" charset="0"/>
              </a:rPr>
              <a:t>crawl Making of</a:t>
            </a:r>
            <a:endParaRPr lang="en-GB" sz="4400" dirty="0">
              <a:solidFill>
                <a:schemeClr val="accent2">
                  <a:lumMod val="60000"/>
                  <a:lumOff val="40000"/>
                </a:schemeClr>
              </a:solidFill>
              <a:latin typeface="Star Jedi Rounded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5000">
        <p14:reveal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Do the maths ! (High </a:t>
            </a:r>
            <a:r>
              <a:rPr lang="fr-FR" dirty="0" err="1" smtClean="0"/>
              <a:t>school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;))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1844824"/>
            <a:ext cx="830503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 smtClean="0"/>
              <a:t>Parameters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09" y="764704"/>
            <a:ext cx="6762829" cy="5752366"/>
          </a:xfrm>
          <a:prstGeom prst="rect">
            <a:avLst/>
          </a:prstGeom>
        </p:spPr>
      </p:pic>
      <p:sp>
        <p:nvSpPr>
          <p:cNvPr id="5" name="Espace réservé du contenu 13"/>
          <p:cNvSpPr>
            <a:spLocks noGrp="1"/>
          </p:cNvSpPr>
          <p:nvPr>
            <p:ph idx="1"/>
          </p:nvPr>
        </p:nvSpPr>
        <p:spPr>
          <a:xfrm>
            <a:off x="1218883" y="1701797"/>
            <a:ext cx="3075329" cy="4462272"/>
          </a:xfrm>
        </p:spPr>
        <p:txBody>
          <a:bodyPr rtlCol="0">
            <a:normAutofit/>
          </a:bodyPr>
          <a:lstStyle/>
          <a:p>
            <a:pPr rtl="0"/>
            <a:r>
              <a:rPr lang="en-GB" dirty="0" smtClean="0"/>
              <a:t>Eye X,Y,Z position</a:t>
            </a:r>
          </a:p>
          <a:p>
            <a:pPr rtl="0"/>
            <a:r>
              <a:rPr lang="en-GB" dirty="0" smtClean="0"/>
              <a:t>Screen W,H </a:t>
            </a:r>
            <a:r>
              <a:rPr lang="en-GB" dirty="0"/>
              <a:t>s</a:t>
            </a:r>
            <a:r>
              <a:rPr lang="en-GB" dirty="0" smtClean="0"/>
              <a:t>ize</a:t>
            </a:r>
          </a:p>
          <a:p>
            <a:pPr rtl="0"/>
            <a:r>
              <a:rPr lang="en-GB" dirty="0" smtClean="0"/>
              <a:t>Map </a:t>
            </a:r>
            <a:r>
              <a:rPr lang="en-GB" dirty="0" err="1" smtClean="0"/>
              <a:t>Wx,Wz</a:t>
            </a:r>
            <a:r>
              <a:rPr lang="en-GB" dirty="0" smtClean="0"/>
              <a:t> size</a:t>
            </a:r>
          </a:p>
          <a:p>
            <a:pPr rtl="0"/>
            <a:r>
              <a:rPr lang="en-GB" dirty="0" smtClean="0"/>
              <a:t>Map Y,Z 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4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Prototype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Before coding in assembly, it is better to check the formulas are correct and test the parameters (mainly viewer position, and map size) to find the nicest projection</a:t>
            </a:r>
          </a:p>
          <a:p>
            <a:r>
              <a:rPr lang="en-US" dirty="0" smtClean="0"/>
              <a:t>In the 90’s I would have used GFA Basic… </a:t>
            </a:r>
          </a:p>
          <a:p>
            <a:r>
              <a:rPr lang="en-US" dirty="0" smtClean="0"/>
              <a:t>…instead I’ve used Python with </a:t>
            </a:r>
            <a:r>
              <a:rPr lang="en-US" dirty="0" err="1" smtClean="0"/>
              <a:t>Pygame</a:t>
            </a:r>
            <a:r>
              <a:rPr lang="en-US" dirty="0"/>
              <a:t> </a:t>
            </a:r>
            <a:r>
              <a:rPr lang="en-US" dirty="0" smtClean="0"/>
              <a:t>on my PC laptop, and simulated a zoomed ST </a:t>
            </a:r>
            <a:r>
              <a:rPr lang="en-US" dirty="0" err="1" smtClean="0"/>
              <a:t>fullscreen</a:t>
            </a:r>
            <a:r>
              <a:rPr lang="en-US" dirty="0" smtClean="0"/>
              <a:t> resolution</a:t>
            </a:r>
            <a:endParaRPr lang="en-US" dirty="0"/>
          </a:p>
          <a:p>
            <a:endParaRPr lang="en-US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6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 anchor="t"/>
          <a:lstStyle/>
          <a:p>
            <a:pPr rtl="0"/>
            <a:r>
              <a:rPr lang="en-GB" dirty="0" smtClean="0"/>
              <a:t>Play with parameters on wire-frame view</a:t>
            </a:r>
            <a:endParaRPr lang="en-GB" dirty="0"/>
          </a:p>
        </p:txBody>
      </p:sp>
      <p:pic>
        <p:nvPicPr>
          <p:cNvPr id="3" name="pygame window 2021-06-19 21-56-5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9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4256" y="1196752"/>
            <a:ext cx="7380313" cy="501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7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 anchor="t"/>
          <a:lstStyle/>
          <a:p>
            <a:pPr rtl="0"/>
            <a:r>
              <a:rPr lang="en-GB" dirty="0" smtClean="0"/>
              <a:t>Now let’s map a bitmap</a:t>
            </a:r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22" y="548680"/>
            <a:ext cx="2523910" cy="59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 anchor="t"/>
          <a:lstStyle/>
          <a:p>
            <a:pPr rtl="0"/>
            <a:r>
              <a:rPr lang="en-GB" dirty="0" smtClean="0"/>
              <a:t>And play with mapping parameters</a:t>
            </a:r>
            <a:endParaRPr lang="en-GB" dirty="0"/>
          </a:p>
        </p:txBody>
      </p:sp>
      <p:pic>
        <p:nvPicPr>
          <p:cNvPr id="2" name="pygame window 2021-06-19 22-15-1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7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0575" y="1188000"/>
            <a:ext cx="7407674" cy="50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 anchor="t"/>
          <a:lstStyle/>
          <a:p>
            <a:pPr rtl="0"/>
            <a:r>
              <a:rPr lang="en-GB" dirty="0" smtClean="0"/>
              <a:t>Then choose a font…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37" y="1468388"/>
            <a:ext cx="9124950" cy="952500"/>
          </a:xfrm>
          <a:prstGeom prst="rect">
            <a:avLst/>
          </a:prstGeom>
        </p:spPr>
      </p:pic>
      <p:sp>
        <p:nvSpPr>
          <p:cNvPr id="5" name="Titre 12"/>
          <p:cNvSpPr txBox="1">
            <a:spLocks/>
          </p:cNvSpPr>
          <p:nvPr/>
        </p:nvSpPr>
        <p:spPr>
          <a:xfrm>
            <a:off x="1219384" y="3213149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…and prototype the demo…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58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 anchor="t"/>
          <a:lstStyle/>
          <a:p>
            <a:pPr rtl="0"/>
            <a:r>
              <a:rPr lang="en-GB" dirty="0" smtClean="0"/>
              <a:t>…and play again with different views !</a:t>
            </a:r>
            <a:endParaRPr lang="en-GB" dirty="0"/>
          </a:p>
        </p:txBody>
      </p:sp>
      <p:pic>
        <p:nvPicPr>
          <p:cNvPr id="3" name="pygame window 2021-06-19 23-27-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0575" y="1188000"/>
            <a:ext cx="7407674" cy="50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And now ?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vasm</a:t>
            </a:r>
            <a:r>
              <a:rPr lang="en-US" dirty="0" smtClean="0"/>
              <a:t>, </a:t>
            </a:r>
            <a:r>
              <a:rPr lang="en-US" dirty="0" err="1" smtClean="0"/>
              <a:t>Devpac</a:t>
            </a:r>
            <a:r>
              <a:rPr lang="en-US" dirty="0" smtClean="0"/>
              <a:t>/</a:t>
            </a:r>
            <a:r>
              <a:rPr lang="en-US" dirty="0" err="1" smtClean="0"/>
              <a:t>MonST</a:t>
            </a:r>
            <a:r>
              <a:rPr lang="en-US" dirty="0" smtClean="0"/>
              <a:t> or Assemble/</a:t>
            </a:r>
            <a:r>
              <a:rPr lang="en-US" dirty="0" err="1" smtClean="0"/>
              <a:t>Adebug</a:t>
            </a:r>
            <a:r>
              <a:rPr lang="en-US" dirty="0" smtClean="0"/>
              <a:t> (Yes ! I love </a:t>
            </a:r>
            <a:r>
              <a:rPr lang="en-US" dirty="0" err="1" smtClean="0"/>
              <a:t>Adebug</a:t>
            </a:r>
            <a:r>
              <a:rPr lang="en-US" dirty="0" smtClean="0"/>
              <a:t> ! )</a:t>
            </a:r>
          </a:p>
          <a:p>
            <a:r>
              <a:rPr lang="en-US" dirty="0" smtClean="0"/>
              <a:t>Do some precomputation for the </a:t>
            </a:r>
            <a:r>
              <a:rPr lang="en-US" dirty="0" err="1" smtClean="0"/>
              <a:t>maths</a:t>
            </a:r>
            <a:r>
              <a:rPr lang="en-US" dirty="0" smtClean="0"/>
              <a:t> part</a:t>
            </a:r>
          </a:p>
          <a:p>
            <a:r>
              <a:rPr lang="en-US" dirty="0" smtClean="0"/>
              <a:t>…and after few hours of coding, you’ll get it !</a:t>
            </a:r>
            <a:endParaRPr lang="en-US" dirty="0"/>
          </a:p>
          <a:p>
            <a:endParaRPr lang="en-US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712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7640" r="16841"/>
          <a:stretch/>
        </p:blipFill>
        <p:spPr>
          <a:xfrm>
            <a:off x="189756" y="260648"/>
            <a:ext cx="1872208" cy="1600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7988" y="404664"/>
            <a:ext cx="3528392" cy="1011315"/>
          </a:xfrm>
          <a:prstGeom prst="wedgeRectCallout">
            <a:avLst>
              <a:gd name="adj1" fmla="val -43090"/>
              <a:gd name="adj2" fmla="val 76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This </a:t>
            </a:r>
            <a:r>
              <a:rPr lang="fr-FR" sz="2800" dirty="0" err="1" smtClean="0"/>
              <a:t>won’t</a:t>
            </a:r>
            <a:r>
              <a:rPr lang="fr-FR" sz="2800" dirty="0" smtClean="0"/>
              <a:t> </a:t>
            </a:r>
            <a:r>
              <a:rPr lang="fr-FR" sz="2800" dirty="0" err="1" smtClean="0"/>
              <a:t>work</a:t>
            </a:r>
            <a:r>
              <a:rPr lang="fr-FR" sz="2800" dirty="0" smtClean="0"/>
              <a:t> !!</a:t>
            </a:r>
            <a:endParaRPr lang="fr-FR" sz="2800" dirty="0"/>
          </a:p>
        </p:txBody>
      </p:sp>
      <p:sp>
        <p:nvSpPr>
          <p:cNvPr id="4" name="Rectangle 3"/>
          <p:cNvSpPr/>
          <p:nvPr/>
        </p:nvSpPr>
        <p:spPr>
          <a:xfrm>
            <a:off x="6886500" y="980728"/>
            <a:ext cx="3528392" cy="1011315"/>
          </a:xfrm>
          <a:prstGeom prst="wedgeRectCallout">
            <a:avLst>
              <a:gd name="adj1" fmla="val 49596"/>
              <a:gd name="adj2" fmla="val 1023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 smtClean="0"/>
              <a:t>Why</a:t>
            </a:r>
            <a:r>
              <a:rPr lang="fr-FR" sz="2800" dirty="0" smtClean="0"/>
              <a:t> ???</a:t>
            </a:r>
            <a:endParaRPr lang="fr-FR" sz="2800" dirty="0"/>
          </a:p>
        </p:txBody>
      </p:sp>
      <p:sp>
        <p:nvSpPr>
          <p:cNvPr id="5" name="Rectangle 4"/>
          <p:cNvSpPr/>
          <p:nvPr/>
        </p:nvSpPr>
        <p:spPr>
          <a:xfrm>
            <a:off x="2277988" y="2063316"/>
            <a:ext cx="3528392" cy="1011315"/>
          </a:xfrm>
          <a:prstGeom prst="wedgeRectCallout">
            <a:avLst>
              <a:gd name="adj1" fmla="val -43090"/>
              <a:gd name="adj2" fmla="val 76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Not a </a:t>
            </a:r>
            <a:r>
              <a:rPr lang="fr-FR" sz="2800" dirty="0" err="1" smtClean="0"/>
              <a:t>falcon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have !</a:t>
            </a:r>
            <a:endParaRPr lang="fr-FR" sz="2800" dirty="0"/>
          </a:p>
        </p:txBody>
      </p:sp>
      <p:sp>
        <p:nvSpPr>
          <p:cNvPr id="6" name="Rectangle 5"/>
          <p:cNvSpPr/>
          <p:nvPr/>
        </p:nvSpPr>
        <p:spPr>
          <a:xfrm>
            <a:off x="6882081" y="2708920"/>
            <a:ext cx="3528392" cy="1011315"/>
          </a:xfrm>
          <a:prstGeom prst="wedgeRectCallout">
            <a:avLst>
              <a:gd name="adj1" fmla="val 49596"/>
              <a:gd name="adj2" fmla="val 1023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…???</a:t>
            </a:r>
            <a:endParaRPr lang="fr-FR" sz="2800" dirty="0"/>
          </a:p>
        </p:txBody>
      </p:sp>
      <p:sp>
        <p:nvSpPr>
          <p:cNvPr id="7" name="Rectangle 6"/>
          <p:cNvSpPr/>
          <p:nvPr/>
        </p:nvSpPr>
        <p:spPr>
          <a:xfrm>
            <a:off x="2305581" y="3641821"/>
            <a:ext cx="3528392" cy="1011315"/>
          </a:xfrm>
          <a:prstGeom prst="wedgeRectCallout">
            <a:avLst>
              <a:gd name="adj1" fmla="val -43090"/>
              <a:gd name="adj2" fmla="val 76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Not </a:t>
            </a:r>
            <a:r>
              <a:rPr lang="fr-FR" sz="2800" dirty="0" err="1" smtClean="0"/>
              <a:t>powerful</a:t>
            </a:r>
            <a:r>
              <a:rPr lang="fr-FR" sz="2800" dirty="0" smtClean="0"/>
              <a:t> </a:t>
            </a:r>
            <a:r>
              <a:rPr lang="fr-FR" sz="2800" dirty="0" err="1" smtClean="0"/>
              <a:t>enough</a:t>
            </a:r>
            <a:r>
              <a:rPr lang="fr-FR" sz="2800" dirty="0" smtClean="0"/>
              <a:t> the </a:t>
            </a:r>
            <a:r>
              <a:rPr lang="fr-FR" sz="2800" dirty="0" err="1" smtClean="0"/>
              <a:t>STe</a:t>
            </a:r>
            <a:r>
              <a:rPr lang="fr-FR" sz="2800" dirty="0" smtClean="0"/>
              <a:t> </a:t>
            </a:r>
            <a:r>
              <a:rPr lang="fr-FR" sz="2800" dirty="0" err="1" smtClean="0"/>
              <a:t>is</a:t>
            </a:r>
            <a:r>
              <a:rPr lang="fr-FR" sz="2800" dirty="0" smtClean="0"/>
              <a:t> !</a:t>
            </a:r>
            <a:endParaRPr lang="fr-FR" sz="2800" dirty="0"/>
          </a:p>
        </p:txBody>
      </p:sp>
      <p:sp>
        <p:nvSpPr>
          <p:cNvPr id="8" name="Rectangle 7"/>
          <p:cNvSpPr/>
          <p:nvPr/>
        </p:nvSpPr>
        <p:spPr>
          <a:xfrm>
            <a:off x="6897246" y="4437112"/>
            <a:ext cx="3528392" cy="1011315"/>
          </a:xfrm>
          <a:prstGeom prst="wedgeRectCallout">
            <a:avLst>
              <a:gd name="adj1" fmla="val 49596"/>
              <a:gd name="adj2" fmla="val 1023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You </a:t>
            </a:r>
            <a:r>
              <a:rPr lang="fr-FR" sz="2800" dirty="0" err="1" smtClean="0"/>
              <a:t>think</a:t>
            </a:r>
            <a:r>
              <a:rPr lang="fr-FR" sz="2800" dirty="0" smtClean="0"/>
              <a:t> </a:t>
            </a:r>
            <a:r>
              <a:rPr lang="fr-FR" sz="2800" dirty="0" err="1" smtClean="0"/>
              <a:t>I’m</a:t>
            </a:r>
            <a:r>
              <a:rPr lang="fr-FR" sz="2800" dirty="0" smtClean="0"/>
              <a:t> a lamer ?</a:t>
            </a:r>
            <a:endParaRPr lang="fr-FR" sz="2800" dirty="0"/>
          </a:p>
        </p:txBody>
      </p:sp>
      <p:sp>
        <p:nvSpPr>
          <p:cNvPr id="11" name="Rectangle 10"/>
          <p:cNvSpPr/>
          <p:nvPr/>
        </p:nvSpPr>
        <p:spPr>
          <a:xfrm>
            <a:off x="2305581" y="5300473"/>
            <a:ext cx="3528392" cy="1011315"/>
          </a:xfrm>
          <a:prstGeom prst="wedgeRectCallout">
            <a:avLst>
              <a:gd name="adj1" fmla="val -43090"/>
              <a:gd name="adj2" fmla="val 76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And no </a:t>
            </a:r>
            <a:r>
              <a:rPr lang="fr-FR" sz="2800" dirty="0" err="1" smtClean="0"/>
              <a:t>chunky</a:t>
            </a:r>
            <a:r>
              <a:rPr lang="fr-FR" sz="2800" dirty="0" smtClean="0"/>
              <a:t> mode </a:t>
            </a:r>
            <a:r>
              <a:rPr lang="fr-FR" sz="2800" dirty="0" err="1" smtClean="0"/>
              <a:t>you</a:t>
            </a:r>
            <a:r>
              <a:rPr lang="fr-FR" sz="2800" dirty="0" smtClean="0"/>
              <a:t> have !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00">
        <p:fade/>
      </p:transition>
    </mc:Choice>
    <mc:Fallback xmlns="">
      <p:transition spd="med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GB" dirty="0" smtClean="0"/>
              <a:t>ATARI </a:t>
            </a:r>
            <a:r>
              <a:rPr lang="en-GB" dirty="0" err="1" smtClean="0"/>
              <a:t>STe</a:t>
            </a:r>
            <a:r>
              <a:rPr lang="en-GB" dirty="0" smtClean="0"/>
              <a:t> demo by Uko from T.AL: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smtClean="0">
                <a:hlinkClick r:id="rId3"/>
              </a:rPr>
              <a:t>uko.tal@gmail.com</a:t>
            </a: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/>
                </a:solidFill>
              </a:rPr>
              <a:t>uko at www.atari-forum.com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3140968"/>
            <a:ext cx="6094413" cy="3031232"/>
          </a:xfrm>
        </p:spPr>
        <p:txBody>
          <a:bodyPr rtlCol="0"/>
          <a:lstStyle/>
          <a:p>
            <a:pPr marL="0" indent="0">
              <a:buNone/>
            </a:pPr>
            <a:r>
              <a:rPr lang="en-GB" sz="2000" dirty="0" smtClean="0"/>
              <a:t>Source code &amp; this tutorial:</a:t>
            </a:r>
          </a:p>
          <a:p>
            <a:pPr marL="0" indent="0">
              <a:buNone/>
            </a:pPr>
            <a:r>
              <a:rPr lang="en-GB" sz="2000" dirty="0" smtClean="0">
                <a:hlinkClick r:id="rId4"/>
              </a:rPr>
              <a:t>https://github.com/Uko-TAL/TheStarWarsDemo</a:t>
            </a:r>
            <a:endParaRPr lang="en-GB" sz="2000" dirty="0" smtClean="0"/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Links:</a:t>
            </a:r>
          </a:p>
          <a:p>
            <a:r>
              <a:rPr lang="en-GB" sz="2000" dirty="0" smtClean="0">
                <a:hlinkClick r:id="rId5"/>
              </a:rPr>
              <a:t>https://www.pouet.net/prod.php?which=87771</a:t>
            </a:r>
            <a:endParaRPr lang="en-GB" sz="2000" dirty="0" smtClean="0"/>
          </a:p>
          <a:p>
            <a:r>
              <a:rPr lang="en-GB" sz="2000" dirty="0" smtClean="0">
                <a:hlinkClick r:id="rId6"/>
              </a:rPr>
              <a:t>https://demozoo.org/productions/289094/</a:t>
            </a:r>
            <a:endParaRPr lang="en-GB" sz="2000" dirty="0" smtClean="0"/>
          </a:p>
          <a:p>
            <a:endParaRPr lang="en-GB" dirty="0"/>
          </a:p>
        </p:txBody>
      </p:sp>
      <p:pic>
        <p:nvPicPr>
          <p:cNvPr id="2050" name="Picture 2" descr="screenshot added by Uko on 2021-01-17 16:53: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20" y="630237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625176" y="2209801"/>
            <a:ext cx="9498435" cy="2764335"/>
          </a:xfrm>
        </p:spPr>
        <p:txBody>
          <a:bodyPr rtlCol="0"/>
          <a:lstStyle/>
          <a:p>
            <a:pPr rtl="0"/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Yoda</a:t>
            </a:r>
            <a:r>
              <a:rPr lang="fr-FR" smtClean="0"/>
              <a:t> right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19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The facts #1</a:t>
            </a:r>
            <a:endParaRPr lang="en-GB" dirty="0"/>
          </a:p>
        </p:txBody>
      </p:sp>
      <p:sp>
        <p:nvSpPr>
          <p:cNvPr id="3" name="Trapèze 2"/>
          <p:cNvSpPr/>
          <p:nvPr/>
        </p:nvSpPr>
        <p:spPr>
          <a:xfrm>
            <a:off x="1917948" y="2060848"/>
            <a:ext cx="8388858" cy="3920420"/>
          </a:xfrm>
          <a:prstGeom prst="trapezoid">
            <a:avLst>
              <a:gd name="adj" fmla="val 673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51 612 pixels</a:t>
            </a:r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</p:txBody>
      </p:sp>
      <p:sp>
        <p:nvSpPr>
          <p:cNvPr id="9" name="Rectangle 8"/>
          <p:cNvSpPr/>
          <p:nvPr/>
        </p:nvSpPr>
        <p:spPr>
          <a:xfrm>
            <a:off x="1917948" y="6191593"/>
            <a:ext cx="83888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400</a:t>
            </a:r>
            <a:endParaRPr lang="fr-FR" sz="2800" dirty="0"/>
          </a:p>
        </p:txBody>
      </p:sp>
      <p:sp>
        <p:nvSpPr>
          <p:cNvPr id="12" name="Rectangle 11"/>
          <p:cNvSpPr/>
          <p:nvPr/>
        </p:nvSpPr>
        <p:spPr>
          <a:xfrm>
            <a:off x="4582244" y="1756864"/>
            <a:ext cx="309634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152</a:t>
            </a:r>
            <a:endParaRPr lang="fr-FR" sz="2800" dirty="0"/>
          </a:p>
        </p:txBody>
      </p:sp>
      <p:sp>
        <p:nvSpPr>
          <p:cNvPr id="15" name="Rectangle 14"/>
          <p:cNvSpPr/>
          <p:nvPr/>
        </p:nvSpPr>
        <p:spPr>
          <a:xfrm flipH="1">
            <a:off x="10558908" y="2060848"/>
            <a:ext cx="45719" cy="38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sz="2800" dirty="0" smtClean="0"/>
              <a:t>187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3875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The facts #2</a:t>
            </a:r>
            <a:endParaRPr lang="en-GB" dirty="0"/>
          </a:p>
        </p:txBody>
      </p:sp>
      <p:sp>
        <p:nvSpPr>
          <p:cNvPr id="3" name="Trapèze 2"/>
          <p:cNvSpPr/>
          <p:nvPr/>
        </p:nvSpPr>
        <p:spPr>
          <a:xfrm>
            <a:off x="1917948" y="2060848"/>
            <a:ext cx="8388858" cy="3920420"/>
          </a:xfrm>
          <a:prstGeom prst="trapezoid">
            <a:avLst>
              <a:gd name="adj" fmla="val 673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51 612 pixels</a:t>
            </a:r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</p:txBody>
      </p:sp>
      <p:sp>
        <p:nvSpPr>
          <p:cNvPr id="9" name="Rectangle 8"/>
          <p:cNvSpPr/>
          <p:nvPr/>
        </p:nvSpPr>
        <p:spPr>
          <a:xfrm>
            <a:off x="1917948" y="6191593"/>
            <a:ext cx="83888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400</a:t>
            </a:r>
            <a:endParaRPr lang="fr-FR" sz="2800" dirty="0"/>
          </a:p>
        </p:txBody>
      </p:sp>
      <p:sp>
        <p:nvSpPr>
          <p:cNvPr id="12" name="Rectangle 11"/>
          <p:cNvSpPr/>
          <p:nvPr/>
        </p:nvSpPr>
        <p:spPr>
          <a:xfrm>
            <a:off x="4582244" y="1756864"/>
            <a:ext cx="309634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152</a:t>
            </a:r>
            <a:endParaRPr lang="fr-FR" sz="2800" dirty="0"/>
          </a:p>
        </p:txBody>
      </p:sp>
      <p:sp>
        <p:nvSpPr>
          <p:cNvPr id="15" name="Rectangle 14"/>
          <p:cNvSpPr/>
          <p:nvPr/>
        </p:nvSpPr>
        <p:spPr>
          <a:xfrm flipH="1">
            <a:off x="10558908" y="2060848"/>
            <a:ext cx="45719" cy="38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sz="2800" dirty="0" smtClean="0"/>
              <a:t>187</a:t>
            </a:r>
            <a:endParaRPr lang="fr-FR" sz="2800" dirty="0"/>
          </a:p>
        </p:txBody>
      </p:sp>
      <p:sp>
        <p:nvSpPr>
          <p:cNvPr id="2" name="Trapèze 1"/>
          <p:cNvSpPr/>
          <p:nvPr/>
        </p:nvSpPr>
        <p:spPr>
          <a:xfrm>
            <a:off x="3088377" y="4037268"/>
            <a:ext cx="6048000" cy="1944000"/>
          </a:xfrm>
          <a:prstGeom prst="trapezoid">
            <a:avLst>
              <a:gd name="adj" fmla="val 117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 smtClean="0"/>
              <a:t>Cuddly</a:t>
            </a:r>
            <a:r>
              <a:rPr lang="fr-FR" sz="2800" dirty="0" smtClean="0"/>
              <a:t> </a:t>
            </a:r>
            <a:r>
              <a:rPr lang="fr-FR" sz="2800" dirty="0" err="1" smtClean="0"/>
              <a:t>demo</a:t>
            </a:r>
            <a:r>
              <a:rPr lang="fr-FR" sz="2800" dirty="0" smtClean="0"/>
              <a:t> ;-p</a:t>
            </a:r>
          </a:p>
          <a:p>
            <a:pPr algn="ctr"/>
            <a:r>
              <a:rPr lang="fr-FR" sz="2800" dirty="0" smtClean="0"/>
              <a:t>16 600 pixels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3238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/>
              <a:t>The facts </a:t>
            </a:r>
            <a:r>
              <a:rPr lang="en-GB" dirty="0" smtClean="0"/>
              <a:t>#3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fullscreen</a:t>
            </a:r>
            <a:r>
              <a:rPr lang="en-US" dirty="0" smtClean="0"/>
              <a:t>, if we let the non displayable part of the VBL for MOD playing and </a:t>
            </a:r>
            <a:r>
              <a:rPr lang="en-US" dirty="0" err="1" smtClean="0"/>
              <a:t>misc</a:t>
            </a:r>
            <a:r>
              <a:rPr lang="en-US" dirty="0" smtClean="0"/>
              <a:t> stuff, there are 360 cycles left between sync switches, and for 272 lines, so 97 920 CPU cycles left per VBL</a:t>
            </a:r>
          </a:p>
          <a:p>
            <a:r>
              <a:rPr lang="en-US" dirty="0"/>
              <a:t>The scroll step is slow, we only need to be at 25 Hz (but still in sync with VBL, using 2 VBL handlers</a:t>
            </a:r>
            <a:r>
              <a:rPr lang="en-US" dirty="0" smtClean="0"/>
              <a:t>), so we have 195 840 cycles left</a:t>
            </a:r>
          </a:p>
          <a:p>
            <a:r>
              <a:rPr lang="en-US" dirty="0" smtClean="0"/>
              <a:t>… so 3.79 cycles to display each pixel…</a:t>
            </a:r>
            <a:br>
              <a:rPr lang="en-US" dirty="0" smtClean="0"/>
            </a:br>
            <a:r>
              <a:rPr lang="en-US" dirty="0" smtClean="0"/>
              <a:t>(for those with little memory, a NOP takes 4 cycles :-D)</a:t>
            </a:r>
          </a:p>
          <a:p>
            <a:r>
              <a:rPr lang="en-US" dirty="0" smtClean="0"/>
              <a:t>And even in regrouping treatment in 16 pixels word, that’s not enough in planar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3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625176" y="2209801"/>
            <a:ext cx="9498435" cy="2764335"/>
          </a:xfrm>
        </p:spPr>
        <p:txBody>
          <a:bodyPr rtlCol="0"/>
          <a:lstStyle/>
          <a:p>
            <a:pPr rtl="0"/>
            <a:r>
              <a:rPr lang="fr-FR" dirty="0" smtClean="0"/>
              <a:t>(</a:t>
            </a:r>
            <a:r>
              <a:rPr lang="fr-FR" dirty="0" err="1" smtClean="0"/>
              <a:t>My</a:t>
            </a:r>
            <a:r>
              <a:rPr lang="fr-FR" dirty="0" smtClean="0"/>
              <a:t>) </a:t>
            </a:r>
            <a:r>
              <a:rPr lang="fr-FR" dirty="0"/>
              <a:t>S</a:t>
            </a:r>
            <a:r>
              <a:rPr lang="fr-FR" dirty="0" smtClean="0"/>
              <a:t>olution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753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Fortunately, this is not any bitmap we will use, but a text </a:t>
            </a:r>
            <a:r>
              <a:rPr lang="en-US" dirty="0" err="1" smtClean="0"/>
              <a:t>scroller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 composed of letters: in the demo 56 letters of 16x24 (</a:t>
            </a:r>
            <a:r>
              <a:rPr lang="en-US" dirty="0" err="1" smtClean="0"/>
              <a:t>incl</a:t>
            </a:r>
            <a:r>
              <a:rPr lang="en-US" dirty="0" smtClean="0"/>
              <a:t> SPACE)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 25 “columns” of text</a:t>
            </a:r>
            <a:endParaRPr lang="en-US" dirty="0"/>
          </a:p>
          <a:p>
            <a:endParaRPr lang="en-US" dirty="0"/>
          </a:p>
          <a:p>
            <a:pPr rtl="0"/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3573016"/>
            <a:ext cx="9124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20807" r="900"/>
          <a:stretch/>
        </p:blipFill>
        <p:spPr>
          <a:xfrm>
            <a:off x="2349997" y="1844824"/>
            <a:ext cx="7560840" cy="41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And for each letter</a:t>
            </a:r>
            <a:br>
              <a:rPr lang="en-US" dirty="0" smtClean="0"/>
            </a:br>
            <a:r>
              <a:rPr lang="en-US" dirty="0" smtClean="0"/>
              <a:t>	and for each column/lane</a:t>
            </a:r>
            <a:br>
              <a:rPr lang="en-US" dirty="0" smtClean="0"/>
            </a:br>
            <a:r>
              <a:rPr lang="en-US" dirty="0" smtClean="0"/>
              <a:t> 		and for each Y </a:t>
            </a:r>
            <a:r>
              <a:rPr lang="en-US" dirty="0" err="1" smtClean="0"/>
              <a:t>pos</a:t>
            </a:r>
            <a:r>
              <a:rPr lang="en-US" dirty="0" smtClean="0"/>
              <a:t> in the lane…</a:t>
            </a:r>
          </a:p>
          <a:p>
            <a:pPr marL="0" indent="0">
              <a:buNone/>
            </a:pPr>
            <a:r>
              <a:rPr lang="en-US" dirty="0" smtClean="0"/>
              <a:t>.. we can precompute the 3D projection (incl. X shifting)</a:t>
            </a:r>
            <a:endParaRPr lang="en-US" dirty="0"/>
          </a:p>
          <a:p>
            <a:r>
              <a:rPr lang="en-US" dirty="0" smtClean="0"/>
              <a:t>And use a </a:t>
            </a:r>
            <a:r>
              <a:rPr lang="en-US" dirty="0" err="1" smtClean="0"/>
              <a:t>move.l</a:t>
            </a:r>
            <a:r>
              <a:rPr lang="en-US" dirty="0" smtClean="0"/>
              <a:t> xx(a0), </a:t>
            </a:r>
            <a:r>
              <a:rPr lang="en-US" dirty="0" err="1" smtClean="0"/>
              <a:t>yy</a:t>
            </a:r>
            <a:r>
              <a:rPr lang="en-US" dirty="0" smtClean="0"/>
              <a:t>(a1) instruction for each line of each char in each lane (a0=precomputed font, a1=screen, xx=offset in the precomputed font, </a:t>
            </a:r>
            <a:r>
              <a:rPr lang="en-US" dirty="0" err="1" smtClean="0"/>
              <a:t>yy</a:t>
            </a:r>
            <a:r>
              <a:rPr lang="en-US" dirty="0" smtClean="0"/>
              <a:t>=offset in the screen)</a:t>
            </a:r>
          </a:p>
          <a:p>
            <a:r>
              <a:rPr lang="en-US" dirty="0" smtClean="0"/>
              <a:t>So 28 cycles, to be repeated 25 (lanes) x 187 (lines) =   130 900 cycles, so less </a:t>
            </a:r>
            <a:r>
              <a:rPr lang="en-US" dirty="0"/>
              <a:t>than the 195 840 cycles left</a:t>
            </a:r>
          </a:p>
          <a:p>
            <a:endParaRPr lang="en-US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561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218883" y="1701797"/>
            <a:ext cx="10780185" cy="4679531"/>
          </a:xfrm>
        </p:spPr>
        <p:txBody>
          <a:bodyPr rtlCol="0">
            <a:normAutofit/>
          </a:bodyPr>
          <a:lstStyle/>
          <a:p>
            <a:r>
              <a:rPr lang="en-US" dirty="0" smtClean="0"/>
              <a:t>And except for the top lines where more than 2 columns fit in 16 pixels, we don’t even have to make an OR between columns using a </a:t>
            </a:r>
            <a:r>
              <a:rPr lang="en-US" dirty="0" err="1" smtClean="0"/>
              <a:t>bitplanes</a:t>
            </a:r>
            <a:r>
              <a:rPr lang="en-US" dirty="0" smtClean="0"/>
              <a:t> trick: i</a:t>
            </a:r>
            <a:r>
              <a:rPr lang="en-US" sz="2800" dirty="0" smtClean="0"/>
              <a:t>n most cases, a letter of a column will have to be “split” onto two consecutive 16 pixels groups. We use a single </a:t>
            </a:r>
            <a:r>
              <a:rPr lang="en-US" sz="2800" dirty="0" err="1" smtClean="0"/>
              <a:t>Move.L</a:t>
            </a:r>
            <a:r>
              <a:rPr lang="en-US" sz="2800" dirty="0" smtClean="0"/>
              <a:t> to copy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part of the letter on </a:t>
            </a:r>
            <a:r>
              <a:rPr lang="en-US" sz="2800" dirty="0" err="1" smtClean="0"/>
              <a:t>bitplane</a:t>
            </a:r>
            <a:r>
              <a:rPr lang="en-US" sz="2800" dirty="0" smtClean="0"/>
              <a:t> 3 of the first 16 pixels group, then the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part on </a:t>
            </a:r>
            <a:r>
              <a:rPr lang="en-US" sz="2800" dirty="0" err="1" smtClean="0"/>
              <a:t>bitplane</a:t>
            </a:r>
            <a:r>
              <a:rPr lang="en-US" sz="2800" dirty="0" smtClean="0"/>
              <a:t> 0 of next 16 pixels group. And we do the same for the next colum</a:t>
            </a:r>
            <a:r>
              <a:rPr lang="en-US" dirty="0" smtClean="0"/>
              <a:t>n.</a:t>
            </a:r>
            <a:endParaRPr lang="en-US" sz="2800" dirty="0" smtClean="0"/>
          </a:p>
          <a:p>
            <a:r>
              <a:rPr lang="en-US" dirty="0" smtClean="0"/>
              <a:t>This only limits the background stars to 4 colors (per line)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rtl="0"/>
            <a:endParaRPr lang="en-GB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11445"/>
              </p:ext>
            </p:extLst>
          </p:nvPr>
        </p:nvGraphicFramePr>
        <p:xfrm>
          <a:off x="2277988" y="5099680"/>
          <a:ext cx="8125884" cy="1569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876"/>
                <a:gridCol w="902876"/>
                <a:gridCol w="902876"/>
                <a:gridCol w="902876"/>
                <a:gridCol w="902876"/>
                <a:gridCol w="902876"/>
                <a:gridCol w="902876"/>
                <a:gridCol w="902876"/>
                <a:gridCol w="90287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Bitplane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3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3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Pixels</a:t>
                      </a:r>
                      <a:endParaRPr lang="fr-FR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0-15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16-31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</a:tr>
              <a:tr h="828000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68" y="5912681"/>
            <a:ext cx="576064" cy="69466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60" y="5919742"/>
            <a:ext cx="576064" cy="6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8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r>
              <a:rPr lang="en-US" dirty="0" smtClean="0"/>
              <a:t>This requires some memory for precomputed font data</a:t>
            </a:r>
          </a:p>
          <a:p>
            <a:r>
              <a:rPr lang="en-US" dirty="0" smtClean="0"/>
              <a:t>4 bytes x 24 lines per char</a:t>
            </a:r>
            <a:br>
              <a:rPr lang="en-US" dirty="0" smtClean="0"/>
            </a:br>
            <a:r>
              <a:rPr lang="en-US" dirty="0" smtClean="0"/>
              <a:t>	x 56 chars</a:t>
            </a:r>
            <a:br>
              <a:rPr lang="en-US" dirty="0" smtClean="0"/>
            </a:br>
            <a:r>
              <a:rPr lang="en-US" dirty="0" smtClean="0"/>
              <a:t>		x 187 lines of </a:t>
            </a:r>
            <a:r>
              <a:rPr lang="en-US" dirty="0" err="1" smtClean="0"/>
              <a:t>scroller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	x 25  columns = 25 </a:t>
            </a:r>
            <a:r>
              <a:rPr lang="en-US" dirty="0" err="1" smtClean="0"/>
              <a:t>MBytes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Being smarter, using columns varying width, and reusing some common precomputation will nevertheless require close to 5 </a:t>
            </a:r>
            <a:r>
              <a:rPr lang="en-US" dirty="0" err="1" smtClean="0"/>
              <a:t>MBytes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Ooops</a:t>
            </a:r>
            <a:r>
              <a:rPr lang="en-US" dirty="0" smtClean="0"/>
              <a:t>…. </a:t>
            </a:r>
            <a:endParaRPr lang="en-US" dirty="0"/>
          </a:p>
          <a:p>
            <a:endParaRPr lang="en-US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8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Presentation Purpose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The name and theme of the demo come from one of </a:t>
            </a:r>
            <a:r>
              <a:rPr lang="en-US" dirty="0"/>
              <a:t>the screens </a:t>
            </a:r>
            <a:r>
              <a:rPr lang="en-US" dirty="0" smtClean="0"/>
              <a:t>which is </a:t>
            </a:r>
            <a:r>
              <a:rPr lang="en-US" dirty="0"/>
              <a:t>a </a:t>
            </a:r>
            <a:r>
              <a:rPr lang="en-US" dirty="0" err="1"/>
              <a:t>scroller</a:t>
            </a:r>
            <a:r>
              <a:rPr lang="en-US" dirty="0"/>
              <a:t> like the opening crawl of the movies</a:t>
            </a:r>
          </a:p>
          <a:p>
            <a:endParaRPr lang="en-US" dirty="0"/>
          </a:p>
          <a:p>
            <a:r>
              <a:rPr lang="en-US" dirty="0"/>
              <a:t>And I have received </a:t>
            </a:r>
            <a:r>
              <a:rPr lang="en-US" dirty="0" smtClean="0"/>
              <a:t>lots </a:t>
            </a:r>
            <a:r>
              <a:rPr lang="en-US" dirty="0"/>
              <a:t>of nice comments about it, but also </a:t>
            </a:r>
            <a:r>
              <a:rPr lang="en-US" dirty="0" smtClean="0"/>
              <a:t>several </a:t>
            </a:r>
            <a:r>
              <a:rPr lang="en-US" dirty="0"/>
              <a:t>requests to explain how this </a:t>
            </a:r>
            <a:r>
              <a:rPr lang="en-US" dirty="0" err="1"/>
              <a:t>scroller</a:t>
            </a:r>
            <a:r>
              <a:rPr lang="en-US" dirty="0"/>
              <a:t> is implemented</a:t>
            </a:r>
          </a:p>
          <a:p>
            <a:endParaRPr lang="en-US" dirty="0"/>
          </a:p>
          <a:p>
            <a:r>
              <a:rPr lang="en-US" dirty="0"/>
              <a:t>So here we are !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r>
              <a:rPr lang="en-US" dirty="0" smtClean="0"/>
              <a:t>But if we take the approximation that the projection for all columns is the same (not true, but visually acceptable) with different X positions for each line, we resume the problem to having different char sizes, and this leads to 12 different char sizes (width reduction only)</a:t>
            </a:r>
          </a:p>
          <a:p>
            <a:r>
              <a:rPr lang="en-US" dirty="0" smtClean="0"/>
              <a:t>4 bytes x 24 lines per char</a:t>
            </a:r>
            <a:br>
              <a:rPr lang="en-US" dirty="0" smtClean="0"/>
            </a:br>
            <a:r>
              <a:rPr lang="en-US" dirty="0" smtClean="0"/>
              <a:t>	x 56 chars</a:t>
            </a:r>
            <a:br>
              <a:rPr lang="en-US" dirty="0" smtClean="0"/>
            </a:br>
            <a:r>
              <a:rPr lang="en-US" dirty="0" smtClean="0"/>
              <a:t>		x 12 char sizes</a:t>
            </a:r>
            <a:br>
              <a:rPr lang="en-US" dirty="0" smtClean="0"/>
            </a:br>
            <a:r>
              <a:rPr lang="en-US" dirty="0" smtClean="0"/>
              <a:t>			x 15 X-shifts = 967 </a:t>
            </a:r>
            <a:r>
              <a:rPr lang="en-US" dirty="0" err="1" smtClean="0"/>
              <a:t>KBytes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Definitively acceptable nowadays, but I like the idea that each screen could independently run on a stock 512 </a:t>
            </a:r>
            <a:r>
              <a:rPr lang="en-US" dirty="0" err="1" smtClean="0"/>
              <a:t>KBytes</a:t>
            </a:r>
            <a:r>
              <a:rPr lang="en-US" dirty="0" smtClean="0"/>
              <a:t> </a:t>
            </a:r>
            <a:r>
              <a:rPr lang="en-US" dirty="0" err="1" smtClean="0"/>
              <a:t>STe</a:t>
            </a:r>
            <a:r>
              <a:rPr lang="en-US" dirty="0" smtClean="0"/>
              <a:t> (without MOD music, …)</a:t>
            </a:r>
            <a:endParaRPr lang="en-US" dirty="0"/>
          </a:p>
          <a:p>
            <a:endParaRPr lang="en-US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5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625176" y="2209801"/>
            <a:ext cx="9498435" cy="2764335"/>
          </a:xfrm>
        </p:spPr>
        <p:txBody>
          <a:bodyPr rtlCol="0"/>
          <a:lstStyle/>
          <a:p>
            <a:pPr rtl="0"/>
            <a:r>
              <a:rPr lang="fr-FR" dirty="0" err="1" smtClean="0"/>
              <a:t>Uko</a:t>
            </a:r>
            <a:r>
              <a:rPr lang="fr-FR" dirty="0" smtClean="0"/>
              <a:t> </a:t>
            </a:r>
            <a:r>
              <a:rPr lang="fr-FR" dirty="0" err="1" smtClean="0"/>
              <a:t>strikes</a:t>
            </a:r>
            <a:r>
              <a:rPr lang="fr-FR" dirty="0" smtClean="0"/>
              <a:t> back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784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 #2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218883" y="1701796"/>
            <a:ext cx="10360501" cy="4679531"/>
          </a:xfrm>
        </p:spPr>
        <p:txBody>
          <a:bodyPr rtlCol="0">
            <a:normAutofit lnSpcReduction="10000"/>
          </a:bodyPr>
          <a:lstStyle/>
          <a:p>
            <a:r>
              <a:rPr lang="en-US" dirty="0" smtClean="0"/>
              <a:t>Letters have a lot of common lines !</a:t>
            </a:r>
          </a:p>
          <a:p>
            <a:pPr lvl="1"/>
            <a:r>
              <a:rPr lang="en-US" dirty="0" smtClean="0"/>
              <a:t>Within a same letter</a:t>
            </a:r>
          </a:p>
          <a:p>
            <a:pPr lvl="1"/>
            <a:r>
              <a:rPr lang="en-US" dirty="0" smtClean="0"/>
              <a:t>And between letters 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For the 56 letters, there are only 188 different lines !</a:t>
            </a:r>
            <a:br>
              <a:rPr lang="en-US" dirty="0" smtClean="0"/>
            </a:br>
            <a:r>
              <a:rPr lang="en-US" dirty="0" smtClean="0"/>
              <a:t>(among 56 x 24 = 1344 lines)</a:t>
            </a:r>
          </a:p>
          <a:p>
            <a:endParaRPr lang="en-US" dirty="0" smtClean="0"/>
          </a:p>
          <a:p>
            <a:endParaRPr lang="en-US" dirty="0"/>
          </a:p>
          <a:p>
            <a:pPr rtl="0"/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8" y="3364293"/>
            <a:ext cx="1141462" cy="142682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75" y="3284984"/>
            <a:ext cx="1126500" cy="15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8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 #2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4 bytes x 188 lines</a:t>
            </a:r>
            <a:br>
              <a:rPr lang="en-US" dirty="0" smtClean="0"/>
            </a:br>
            <a:r>
              <a:rPr lang="en-US" dirty="0" smtClean="0"/>
              <a:t>		x 12 char sizes</a:t>
            </a:r>
            <a:br>
              <a:rPr lang="en-US" dirty="0" smtClean="0"/>
            </a:br>
            <a:r>
              <a:rPr lang="en-US" dirty="0" smtClean="0"/>
              <a:t>			x 15 X-shifts = 135 </a:t>
            </a:r>
            <a:r>
              <a:rPr lang="en-US" dirty="0" err="1" smtClean="0"/>
              <a:t>KBytes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We just need an indirection for each char to get the correct line</a:t>
            </a:r>
          </a:p>
          <a:p>
            <a:r>
              <a:rPr lang="en-US" dirty="0" smtClean="0"/>
              <a:t>And we will use a scrolling buffer before projection where we will store this indirection for each char instead of the char bitmap</a:t>
            </a:r>
          </a:p>
          <a:p>
            <a:endParaRPr lang="en-US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54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 #2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The code is now </a:t>
            </a:r>
            <a:r>
              <a:rPr lang="en-US" dirty="0"/>
              <a:t>for each line of each char in each lane </a:t>
            </a:r>
            <a:r>
              <a:rPr lang="en-US" dirty="0" smtClean="0"/>
              <a:t>(a0= scroll text buffer, a1=precomputed line patterns, a2=screen)</a:t>
            </a:r>
          </a:p>
          <a:p>
            <a:pPr marL="0" indent="0">
              <a:buNone/>
            </a:pPr>
            <a:r>
              <a:rPr lang="pt-BR" dirty="0"/>
              <a:t>	move.l (a0)+,a1		; </a:t>
            </a:r>
            <a:r>
              <a:rPr lang="pt-BR" dirty="0" smtClean="0"/>
              <a:t>12 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move.l </a:t>
            </a:r>
            <a:r>
              <a:rPr lang="pt-BR" dirty="0" smtClean="0"/>
              <a:t>xx(a1),yy(a2</a:t>
            </a:r>
            <a:r>
              <a:rPr lang="pt-BR" dirty="0"/>
              <a:t>)	; 28</a:t>
            </a:r>
          </a:p>
          <a:p>
            <a:endParaRPr lang="en-US" dirty="0"/>
          </a:p>
          <a:p>
            <a:r>
              <a:rPr lang="en-US" dirty="0" smtClean="0"/>
              <a:t>So 40 </a:t>
            </a:r>
            <a:r>
              <a:rPr lang="en-US" dirty="0"/>
              <a:t>cycles, to be repeated 25 (lanes) * 187 (lines) =   </a:t>
            </a:r>
            <a:r>
              <a:rPr lang="en-US" dirty="0" smtClean="0"/>
              <a:t>187 000 cycles</a:t>
            </a:r>
            <a:r>
              <a:rPr lang="en-US" dirty="0"/>
              <a:t>, so </a:t>
            </a:r>
            <a:r>
              <a:rPr lang="en-US" dirty="0" smtClean="0"/>
              <a:t>still less </a:t>
            </a:r>
            <a:r>
              <a:rPr lang="en-US" dirty="0"/>
              <a:t>than the 195 840 cycles </a:t>
            </a:r>
            <a:r>
              <a:rPr lang="en-US" dirty="0" smtClean="0"/>
              <a:t>left !</a:t>
            </a:r>
            <a:endParaRPr lang="en-US" dirty="0"/>
          </a:p>
          <a:p>
            <a:endParaRPr lang="en-US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2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 #2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Now write a little program to generate the projection code</a:t>
            </a:r>
            <a:br>
              <a:rPr lang="en-US" dirty="0" smtClean="0"/>
            </a:br>
            <a:r>
              <a:rPr lang="en-US" dirty="0" smtClean="0"/>
              <a:t>(unless you want to manually write all the xx and </a:t>
            </a:r>
            <a:r>
              <a:rPr lang="en-US" dirty="0" err="1" smtClean="0"/>
              <a:t>yy</a:t>
            </a:r>
            <a:r>
              <a:rPr lang="en-US" dirty="0" smtClean="0"/>
              <a:t> offsets in the </a:t>
            </a:r>
            <a:r>
              <a:rPr lang="pt-BR" dirty="0"/>
              <a:t>move.l xx(a1),yy(a2</a:t>
            </a:r>
            <a:r>
              <a:rPr lang="pt-BR" dirty="0" smtClean="0"/>
              <a:t>) lines)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Split the code into 360 cycles slices (to be inserted between </a:t>
            </a:r>
            <a:r>
              <a:rPr lang="en-US" dirty="0" err="1" smtClean="0"/>
              <a:t>fullscreen</a:t>
            </a:r>
            <a:r>
              <a:rPr lang="en-US" dirty="0" smtClean="0"/>
              <a:t> switches)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Don’t forget to manage the </a:t>
            </a:r>
            <a:r>
              <a:rPr lang="en-US" dirty="0"/>
              <a:t>top lines where more than 2 columns fit in 16 pixels</a:t>
            </a:r>
          </a:p>
          <a:p>
            <a:endParaRPr lang="en-US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99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 smtClean="0"/>
              <a:t>Solution #2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444063"/>
            <a:ext cx="4776688" cy="62689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b="3041"/>
          <a:stretch/>
        </p:blipFill>
        <p:spPr>
          <a:xfrm>
            <a:off x="1250914" y="422195"/>
            <a:ext cx="4463904" cy="62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274637"/>
            <a:ext cx="8485787" cy="64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764704"/>
            <a:ext cx="7924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2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12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Design Constraints</a:t>
            </a:r>
            <a:endParaRPr lang="en-GB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en-GB" dirty="0" smtClean="0"/>
              <a:t>Like all the screens of the demo, I wanted « breaking the limits » coding techniques: </a:t>
            </a:r>
            <a:r>
              <a:rPr lang="en-GB" dirty="0" err="1" smtClean="0"/>
              <a:t>fullscreen</a:t>
            </a:r>
            <a:r>
              <a:rPr lang="en-GB" dirty="0" smtClean="0"/>
              <a:t>, MOD music and lots of colours</a:t>
            </a:r>
          </a:p>
          <a:p>
            <a:pPr rtl="0"/>
            <a:r>
              <a:rPr lang="en-GB" dirty="0" smtClean="0"/>
              <a:t>Have the closest resemblance to the movie </a:t>
            </a:r>
            <a:r>
              <a:rPr lang="en-GB" dirty="0" err="1" smtClean="0"/>
              <a:t>scroller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Wide</a:t>
            </a:r>
          </a:p>
          <a:p>
            <a:pPr lvl="1"/>
            <a:r>
              <a:rPr lang="en-GB" dirty="0" smtClean="0"/>
              <a:t>Close 3D projection</a:t>
            </a:r>
          </a:p>
          <a:p>
            <a:pPr lvl="1"/>
            <a:r>
              <a:rPr lang="en-GB" dirty="0" smtClean="0"/>
              <a:t>Slow scrolling</a:t>
            </a:r>
          </a:p>
          <a:p>
            <a:pPr rtl="0"/>
            <a:r>
              <a:rPr lang="en-GB" dirty="0" smtClean="0"/>
              <a:t>Wide &amp; </a:t>
            </a:r>
            <a:r>
              <a:rPr lang="en-GB" dirty="0" err="1" smtClean="0"/>
              <a:t>fullscreen</a:t>
            </a:r>
            <a:r>
              <a:rPr lang="en-GB" dirty="0" smtClean="0"/>
              <a:t>, means </a:t>
            </a:r>
            <a:r>
              <a:rPr lang="en-GB" dirty="0" smtClean="0"/>
              <a:t>lots </a:t>
            </a:r>
            <a:r>
              <a:rPr lang="en-GB" dirty="0" smtClean="0"/>
              <a:t>of pixels to update, but </a:t>
            </a:r>
            <a:r>
              <a:rPr lang="en-GB" dirty="0" err="1" smtClean="0"/>
              <a:t>fullscreen</a:t>
            </a:r>
            <a:r>
              <a:rPr lang="en-GB" dirty="0" smtClean="0"/>
              <a:t> also implies less CPU time</a:t>
            </a:r>
          </a:p>
          <a:p>
            <a:pPr rtl="0"/>
            <a:r>
              <a:rPr lang="en-GB" dirty="0" smtClean="0"/>
              <a:t>Slow implies aliasing flickering because of low resolution: play with projection parameters &amp; font size to limit the effect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5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25" y="747464"/>
            <a:ext cx="3535651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5302324" y="3284984"/>
            <a:ext cx="4032448" cy="2664296"/>
          </a:xfrm>
          <a:prstGeom prst="rect">
            <a:avLst/>
          </a:prstGeom>
          <a:solidFill>
            <a:schemeClr val="accent1">
              <a:alpha val="51000"/>
            </a:schemeClr>
          </a:solidFill>
          <a:ln w="254000">
            <a:solidFill>
              <a:schemeClr val="tx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r>
              <a:rPr lang="fr-FR" sz="1800" dirty="0" smtClean="0"/>
              <a:t>SC1224</a:t>
            </a:r>
            <a:endParaRPr lang="fr-FR" sz="1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7690" y="3861048"/>
            <a:ext cx="717202" cy="897818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sp>
        <p:nvSpPr>
          <p:cNvPr id="7" name="Espace réservé du contenu 13"/>
          <p:cNvSpPr txBox="1">
            <a:spLocks/>
          </p:cNvSpPr>
          <p:nvPr/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A plane text area (I call it a “map”) at the bottom of the screen…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95" y="1683568"/>
            <a:ext cx="1735450" cy="4121696"/>
          </a:xfrm>
          <a:prstGeom prst="rect">
            <a:avLst/>
          </a:prstGeom>
          <a:scene3d>
            <a:camera prst="perspectiveRelaxedModerately" fov="7200000">
              <a:rot lat="17690631" lon="0" rev="0"/>
            </a:camera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4150196" y="3051720"/>
            <a:ext cx="4032448" cy="2664296"/>
          </a:xfrm>
          <a:prstGeom prst="rect">
            <a:avLst/>
          </a:prstGeom>
          <a:solidFill>
            <a:schemeClr val="accent1">
              <a:alpha val="51000"/>
            </a:schemeClr>
          </a:solidFill>
          <a:ln w="2540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r>
              <a:rPr lang="fr-FR" sz="1800" dirty="0" smtClean="0"/>
              <a:t>SC1224</a:t>
            </a:r>
            <a:endParaRPr lang="fr-FR" sz="1800" dirty="0"/>
          </a:p>
        </p:txBody>
      </p:sp>
      <p:sp>
        <p:nvSpPr>
          <p:cNvPr id="7" name="Espace réservé du contenu 13"/>
          <p:cNvSpPr txBox="1">
            <a:spLocks/>
          </p:cNvSpPr>
          <p:nvPr/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…is seen this way by simple 3D projection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12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95" y="1683568"/>
            <a:ext cx="1735450" cy="4121696"/>
          </a:xfrm>
          <a:prstGeom prst="rect">
            <a:avLst/>
          </a:prstGeom>
          <a:scene3d>
            <a:camera prst="perspectiveRelaxedModerately" fov="7200000">
              <a:rot lat="17690631" lon="0" rev="0"/>
            </a:camera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4150196" y="3051720"/>
            <a:ext cx="4032448" cy="2664296"/>
          </a:xfrm>
          <a:prstGeom prst="rect">
            <a:avLst/>
          </a:prstGeom>
          <a:solidFill>
            <a:schemeClr val="accent1">
              <a:alpha val="51000"/>
            </a:schemeClr>
          </a:solidFill>
          <a:ln w="2540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r>
              <a:rPr lang="fr-FR" sz="1800" dirty="0" smtClean="0"/>
              <a:t>SC1224</a:t>
            </a:r>
            <a:endParaRPr lang="fr-FR" sz="1800" dirty="0"/>
          </a:p>
        </p:txBody>
      </p:sp>
      <p:sp>
        <p:nvSpPr>
          <p:cNvPr id="7" name="Espace réservé du contenu 13"/>
          <p:cNvSpPr txBox="1">
            <a:spLocks/>
          </p:cNvSpPr>
          <p:nvPr/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Loop on each pixel of the relevant zone of the screen (do not loop on the map pixels !)….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85845"/>
              </p:ext>
            </p:extLst>
          </p:nvPr>
        </p:nvGraphicFramePr>
        <p:xfrm>
          <a:off x="4294212" y="3200320"/>
          <a:ext cx="3744411" cy="238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401"/>
                <a:gridCol w="340401"/>
                <a:gridCol w="340401"/>
                <a:gridCol w="340401"/>
                <a:gridCol w="340401"/>
                <a:gridCol w="340401"/>
                <a:gridCol w="340401"/>
                <a:gridCol w="340401"/>
                <a:gridCol w="340401"/>
                <a:gridCol w="340401"/>
                <a:gridCol w="340401"/>
              </a:tblGrid>
              <a:tr h="298615"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98615"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98615"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98615"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rgbClr val="C00000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98615"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98615"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98615"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</a:tr>
              <a:tr h="298615"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57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25" y="747464"/>
            <a:ext cx="3535651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5302324" y="3284984"/>
            <a:ext cx="4032448" cy="2664296"/>
          </a:xfrm>
          <a:prstGeom prst="rect">
            <a:avLst/>
          </a:prstGeom>
          <a:solidFill>
            <a:schemeClr val="accent1">
              <a:alpha val="51000"/>
            </a:schemeClr>
          </a:solidFill>
          <a:ln w="254000">
            <a:solidFill>
              <a:schemeClr val="tx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r>
              <a:rPr lang="fr-FR" sz="1800" dirty="0" smtClean="0"/>
              <a:t>SC1224</a:t>
            </a:r>
            <a:endParaRPr lang="fr-FR" sz="1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4481" y="3971342"/>
            <a:ext cx="717202" cy="897818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sp>
        <p:nvSpPr>
          <p:cNvPr id="7" name="Espace réservé du contenu 13"/>
          <p:cNvSpPr txBox="1">
            <a:spLocks/>
          </p:cNvSpPr>
          <p:nvPr/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…and launch a ray from the viewer’s eye thru the screen pixel…</a:t>
            </a:r>
            <a:endParaRPr lang="en-GB" dirty="0"/>
          </a:p>
        </p:txBody>
      </p:sp>
      <p:sp>
        <p:nvSpPr>
          <p:cNvPr id="2" name="Organigramme : Processus 1"/>
          <p:cNvSpPr/>
          <p:nvPr/>
        </p:nvSpPr>
        <p:spPr>
          <a:xfrm>
            <a:off x="6399235" y="4920639"/>
            <a:ext cx="360040" cy="288032"/>
          </a:xfrm>
          <a:prstGeom prst="flowChartProcess">
            <a:avLst/>
          </a:prstGeom>
          <a:scene3d>
            <a:camera prst="isometricOffAxis1Right">
              <a:rot lat="2100000" lon="18900000" rev="0"/>
            </a:camera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cxnSp>
        <p:nvCxnSpPr>
          <p:cNvPr id="10" name="Connecteur droit avec flèche 9"/>
          <p:cNvCxnSpPr>
            <a:stCxn id="6" idx="3"/>
          </p:cNvCxnSpPr>
          <p:nvPr/>
        </p:nvCxnSpPr>
        <p:spPr>
          <a:xfrm flipH="1">
            <a:off x="6598468" y="4420251"/>
            <a:ext cx="3116013" cy="664933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3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25" y="747464"/>
            <a:ext cx="3535651" cy="685800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5302324" y="3284984"/>
            <a:ext cx="4032448" cy="2664296"/>
          </a:xfrm>
          <a:prstGeom prst="rect">
            <a:avLst/>
          </a:prstGeom>
          <a:solidFill>
            <a:schemeClr val="accent1">
              <a:alpha val="51000"/>
            </a:schemeClr>
          </a:solidFill>
          <a:ln w="254000">
            <a:solidFill>
              <a:schemeClr val="tx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endParaRPr lang="fr-FR" sz="2800" dirty="0"/>
          </a:p>
          <a:p>
            <a:r>
              <a:rPr lang="fr-FR" sz="1800" dirty="0" smtClean="0"/>
              <a:t>SC1224</a:t>
            </a:r>
            <a:endParaRPr lang="fr-FR" sz="1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4481" y="3971342"/>
            <a:ext cx="717202" cy="897818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sp>
        <p:nvSpPr>
          <p:cNvPr id="7" name="Espace réservé du contenu 13"/>
          <p:cNvSpPr txBox="1">
            <a:spLocks/>
          </p:cNvSpPr>
          <p:nvPr/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…to find the pixel of the map that must be displayed !</a:t>
            </a:r>
            <a:endParaRPr lang="en-GB" dirty="0"/>
          </a:p>
        </p:txBody>
      </p:sp>
      <p:sp>
        <p:nvSpPr>
          <p:cNvPr id="2" name="Organigramme : Processus 1"/>
          <p:cNvSpPr/>
          <p:nvPr/>
        </p:nvSpPr>
        <p:spPr>
          <a:xfrm>
            <a:off x="6399235" y="4920639"/>
            <a:ext cx="360040" cy="288032"/>
          </a:xfrm>
          <a:prstGeom prst="flowChartProcess">
            <a:avLst/>
          </a:prstGeom>
          <a:scene3d>
            <a:camera prst="isometricOffAxis1Right">
              <a:rot lat="2100000" lon="18900000" rev="0"/>
            </a:camera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cxnSp>
        <p:nvCxnSpPr>
          <p:cNvPr id="10" name="Connecteur droit avec flèche 9"/>
          <p:cNvCxnSpPr>
            <a:stCxn id="6" idx="3"/>
          </p:cNvCxnSpPr>
          <p:nvPr/>
        </p:nvCxnSpPr>
        <p:spPr>
          <a:xfrm flipH="1">
            <a:off x="6598468" y="4420251"/>
            <a:ext cx="3116013" cy="664933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>
            <a:off x="4733567" y="5108472"/>
            <a:ext cx="1665566" cy="264744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9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à trois lignes (grand écran)</Template>
  <TotalTime>707</TotalTime>
  <Words>895</Words>
  <Application>Microsoft Office PowerPoint</Application>
  <PresentationFormat>Personnalisé</PresentationFormat>
  <Paragraphs>236</Paragraphs>
  <Slides>39</Slides>
  <Notes>38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3" baseType="lpstr">
      <vt:lpstr>Arial</vt:lpstr>
      <vt:lpstr>Calibri</vt:lpstr>
      <vt:lpstr>Star Jedi Rounded</vt:lpstr>
      <vt:lpstr>Technologie 16:9</vt:lpstr>
      <vt:lpstr>Disposition de titre</vt:lpstr>
      <vt:lpstr>INTRODUCTION</vt:lpstr>
      <vt:lpstr>Presentation Purpose</vt:lpstr>
      <vt:lpstr>Design Constraints</vt:lpstr>
      <vt:lpstr>How does this work ?</vt:lpstr>
      <vt:lpstr>How does this work ?</vt:lpstr>
      <vt:lpstr>How does this work ?</vt:lpstr>
      <vt:lpstr>How does this work ?</vt:lpstr>
      <vt:lpstr>How does this work ?</vt:lpstr>
      <vt:lpstr>Do the maths ! (High school level ;))</vt:lpstr>
      <vt:lpstr>Parameters</vt:lpstr>
      <vt:lpstr>Prototype</vt:lpstr>
      <vt:lpstr>Play with parameters on wire-frame view</vt:lpstr>
      <vt:lpstr>Now let’s map a bitmap</vt:lpstr>
      <vt:lpstr>And play with mapping parameters</vt:lpstr>
      <vt:lpstr>Then choose a font…</vt:lpstr>
      <vt:lpstr>…and play again with different views !</vt:lpstr>
      <vt:lpstr>And now ?</vt:lpstr>
      <vt:lpstr>Présentation PowerPoint</vt:lpstr>
      <vt:lpstr>Why is Yoda right ?</vt:lpstr>
      <vt:lpstr>The facts #1</vt:lpstr>
      <vt:lpstr>The facts #2</vt:lpstr>
      <vt:lpstr>The facts #3</vt:lpstr>
      <vt:lpstr>(My) Solution</vt:lpstr>
      <vt:lpstr>Solution</vt:lpstr>
      <vt:lpstr>Solution</vt:lpstr>
      <vt:lpstr>Solution</vt:lpstr>
      <vt:lpstr>Solution</vt:lpstr>
      <vt:lpstr>Solution</vt:lpstr>
      <vt:lpstr>Solution</vt:lpstr>
      <vt:lpstr>Uko strikes back</vt:lpstr>
      <vt:lpstr>Solution #2</vt:lpstr>
      <vt:lpstr>Solution #2</vt:lpstr>
      <vt:lpstr>Solution #2</vt:lpstr>
      <vt:lpstr>Solution #2</vt:lpstr>
      <vt:lpstr>Solution #2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Disposition de titre</dc:title>
  <dc:creator>David</dc:creator>
  <cp:lastModifiedBy>David</cp:lastModifiedBy>
  <cp:revision>101</cp:revision>
  <dcterms:created xsi:type="dcterms:W3CDTF">2021-05-31T20:50:04Z</dcterms:created>
  <dcterms:modified xsi:type="dcterms:W3CDTF">2021-08-09T22:24:37Z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